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2" r:id="rId5"/>
    <p:sldId id="263" r:id="rId6"/>
    <p:sldId id="264" r:id="rId7"/>
    <p:sldId id="272" r:id="rId8"/>
    <p:sldId id="273" r:id="rId9"/>
    <p:sldId id="274" r:id="rId10"/>
    <p:sldId id="276" r:id="rId11"/>
    <p:sldId id="277" r:id="rId12"/>
    <p:sldId id="278" r:id="rId1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29" autoAdjust="0"/>
  </p:normalViewPr>
  <p:slideViewPr>
    <p:cSldViewPr>
      <p:cViewPr varScale="1">
        <p:scale>
          <a:sx n="53" d="100"/>
          <a:sy n="53" d="100"/>
        </p:scale>
        <p:origin x="78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B90EA6C-E619-4714-94EC-6B216084F663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9E8B6B2-4F88-4961-82CB-137FC932E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7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92F1DB-4974-493E-B03F-217EE698BC8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14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" pitchFamily="1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13E7CE-378B-48FC-BA08-D61688BF414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99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" pitchFamily="1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13E7CE-378B-48FC-BA08-D61688BF414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55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" pitchFamily="1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13E7CE-378B-48FC-BA08-D61688BF414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04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" pitchFamily="1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13E7CE-378B-48FC-BA08-D61688BF414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73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" pitchFamily="1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13E7CE-378B-48FC-BA08-D61688BF414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69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" pitchFamily="1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13E7CE-378B-48FC-BA08-D61688BF414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41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" pitchFamily="1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13E7CE-378B-48FC-BA08-D61688BF414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5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" pitchFamily="1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13E7CE-378B-48FC-BA08-D61688BF414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45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" pitchFamily="1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13E7CE-378B-48FC-BA08-D61688BF414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92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" pitchFamily="1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13E7CE-378B-48FC-BA08-D61688BF414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67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467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88521"/>
            <a:ext cx="457200" cy="365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F71A19C8-DBE8-45B8-B5E9-D816A5359F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573363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6E307-0E8A-456F-84E0-7E45BA43147E}" type="datetime1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A19C8-DBE8-45B8-B5E9-D816A5359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1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vytech-mems.org/" TargetMode="External"/><Relationship Id="rId7" Type="http://schemas.openxmlformats.org/officeDocument/2006/relationships/image" Target="cid:image001.png@01D1E67B.74A41010" TargetMode="External"/><Relationship Id="rId2" Type="http://schemas.openxmlformats.org/officeDocument/2006/relationships/hyperlink" Target="http://http/scme-support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hyperlink" Target="mailto:abell118@ivytech.edu" TargetMode="External"/><Relationship Id="rId4" Type="http://schemas.openxmlformats.org/officeDocument/2006/relationships/hyperlink" Target="http://faculty.ivytech.edu/~abell118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scme-support.org/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rduino.cc/" TargetMode="Externa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i.com/en-us/support/downloads/software-products/download.labview.html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09563" y="245503"/>
            <a:ext cx="8636659" cy="185261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2800" dirty="0"/>
              <a:t>Using Arduino Uno and LabView to Learn MEMS Concepts</a:t>
            </a:r>
            <a:r>
              <a:rPr lang="en-US" sz="2800" b="1" dirty="0" smtClean="0"/>
              <a:t> </a:t>
            </a:r>
            <a:endParaRPr lang="en-US" sz="2800" b="1" dirty="0" smtClean="0"/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Andrew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G.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Bell</a:t>
            </a:r>
          </a:p>
          <a:p>
            <a:pPr>
              <a:defRPr/>
            </a:pPr>
            <a:r>
              <a:rPr lang="en-US" altLang="en-US" b="1" dirty="0"/>
              <a:t>July  22, 2019</a:t>
            </a:r>
          </a:p>
          <a:p>
            <a:pPr>
              <a:defRPr/>
            </a:pPr>
            <a:endParaRPr lang="en-US" b="1" dirty="0">
              <a:latin typeface="Lucida Grande" pitchFamily="2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074193"/>
            <a:ext cx="3657600" cy="2083404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26" y="1171809"/>
            <a:ext cx="2514600" cy="176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526" y="4643767"/>
            <a:ext cx="609600" cy="7559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177" y="3158868"/>
            <a:ext cx="976045" cy="4343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8941" y="1828800"/>
            <a:ext cx="504869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/>
              <a:t>As the Internet of Things explodes, it is critical that</a:t>
            </a:r>
          </a:p>
          <a:p>
            <a:r>
              <a:rPr lang="en-US" altLang="en-US" sz="1600" dirty="0"/>
              <a:t>technicians learn how sensors are integrated with</a:t>
            </a:r>
          </a:p>
          <a:p>
            <a:r>
              <a:rPr lang="en-US" altLang="en-US" sz="1600" dirty="0"/>
              <a:t>electronics. This workshop will demonstrate the use of</a:t>
            </a:r>
          </a:p>
          <a:p>
            <a:r>
              <a:rPr lang="en-US" altLang="en-US" sz="1600" dirty="0"/>
              <a:t>MEMS kits in tandem with Arduino Uno microcontrollers</a:t>
            </a:r>
          </a:p>
          <a:p>
            <a:r>
              <a:rPr lang="en-US" altLang="en-US" sz="1600" dirty="0"/>
              <a:t>and LabView software. Participants will learn how</a:t>
            </a:r>
          </a:p>
          <a:p>
            <a:r>
              <a:rPr lang="en-US" altLang="en-US" sz="1600" dirty="0"/>
              <a:t>pressure sensor devices and cantilever beams are built</a:t>
            </a:r>
          </a:p>
          <a:p>
            <a:r>
              <a:rPr lang="en-US" altLang="en-US" sz="1600" dirty="0"/>
              <a:t>and used in educational environments. Participants will</a:t>
            </a:r>
          </a:p>
          <a:p>
            <a:r>
              <a:rPr lang="en-US" altLang="en-US" sz="1600" dirty="0"/>
              <a:t>be provided mini-MEMS kits that will include pressure</a:t>
            </a:r>
          </a:p>
          <a:p>
            <a:r>
              <a:rPr lang="en-US" altLang="en-US" sz="1600" dirty="0"/>
              <a:t>sensors and cantilevers with attached strain gauges. Both</a:t>
            </a:r>
          </a:p>
          <a:p>
            <a:r>
              <a:rPr lang="en-US" altLang="en-US" sz="1600" dirty="0"/>
              <a:t>sensors will interface with an Arduino UNO and custom</a:t>
            </a:r>
          </a:p>
          <a:p>
            <a:r>
              <a:rPr lang="en-US" altLang="en-US" sz="1600" dirty="0"/>
              <a:t>shield. The Arduino will be controlled by a PC running</a:t>
            </a:r>
          </a:p>
          <a:p>
            <a:r>
              <a:rPr lang="en-US" altLang="en-US" sz="1600" dirty="0"/>
              <a:t>custom LabView data acquisition code. Participants</a:t>
            </a:r>
          </a:p>
          <a:p>
            <a:r>
              <a:rPr lang="en-US" altLang="en-US" sz="1600" dirty="0"/>
              <a:t>will receive all the material and software used in the</a:t>
            </a:r>
          </a:p>
          <a:p>
            <a:r>
              <a:rPr lang="en-US" altLang="en-US" sz="1600" dirty="0" smtClean="0"/>
              <a:t>Workshop.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7720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19C8-DBE8-45B8-B5E9-D816A5359FC6}" type="slidenum">
              <a:rPr lang="en-US" smtClean="0"/>
              <a:t>10</a:t>
            </a:fld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0"/>
            <a:ext cx="11088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1" dirty="0" smtClean="0">
                <a:solidFill>
                  <a:srgbClr val="006600"/>
                </a:solidFill>
                <a:latin typeface="Times New Roman" pitchFamily="18" charset="0"/>
              </a:rPr>
              <a:t>Our Projects?</a:t>
            </a:r>
            <a:endParaRPr lang="en-US" altLang="en-US" sz="1200" b="1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pic>
        <p:nvPicPr>
          <p:cNvPr id="9" name="Picture 8" descr="C:\Users\mkrueger10\Dropbox\Screenshots\Screenshot 2015-08-19 12.36.46 (2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5934075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035" y="3320825"/>
            <a:ext cx="2480310" cy="1968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4800" y="480697"/>
            <a:ext cx="2362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dirty="0" smtClean="0"/>
              <a:t>After many months …</a:t>
            </a:r>
            <a:endParaRPr lang="en-US" altLang="en-US" sz="1600" b="1" i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090752"/>
            <a:ext cx="2692984" cy="19825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509" y="1090751"/>
            <a:ext cx="2981805" cy="19825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13" y="1090753"/>
            <a:ext cx="2385461" cy="198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26818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19C8-DBE8-45B8-B5E9-D816A5359FC6}" type="slidenum">
              <a:rPr lang="en-US" smtClean="0"/>
              <a:t>11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480697"/>
            <a:ext cx="838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dirty="0" smtClean="0"/>
              <a:t>Second up the Cantilever Beam kit =&gt; </a:t>
            </a:r>
            <a:r>
              <a:rPr lang="it-IT" sz="1600" b="1" i="1" dirty="0"/>
              <a:t>Microcantilever </a:t>
            </a:r>
            <a:r>
              <a:rPr lang="it-IT" sz="1600" b="1" i="1" dirty="0" smtClean="0"/>
              <a:t>Model Kit</a:t>
            </a:r>
            <a:endParaRPr lang="en-US" altLang="en-US" sz="1600" b="1" i="1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0"/>
            <a:ext cx="11088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1" dirty="0" smtClean="0">
                <a:solidFill>
                  <a:srgbClr val="006600"/>
                </a:solidFill>
                <a:latin typeface="Times New Roman" pitchFamily="18" charset="0"/>
              </a:rPr>
              <a:t>Our Projects?</a:t>
            </a:r>
            <a:endParaRPr lang="en-US" altLang="en-US" sz="1200" b="1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0" y="875108"/>
            <a:ext cx="4803251" cy="16945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633474"/>
            <a:ext cx="3276600" cy="2907653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5"/>
          <a:stretch>
            <a:fillRect/>
          </a:stretch>
        </p:blipFill>
        <p:spPr>
          <a:xfrm>
            <a:off x="304800" y="2645526"/>
            <a:ext cx="3812063" cy="3069473"/>
          </a:xfrm>
          <a:prstGeom prst="rect">
            <a:avLst/>
          </a:prstGeom>
        </p:spPr>
      </p:pic>
      <p:pic>
        <p:nvPicPr>
          <p:cNvPr id="13" name="Picture 12" descr="C:\Users\mkrueger10\Desktop\100_6820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" t="33274" r="819" b="14958"/>
          <a:stretch/>
        </p:blipFill>
        <p:spPr bwMode="auto">
          <a:xfrm>
            <a:off x="5410200" y="1652358"/>
            <a:ext cx="2500592" cy="9172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260534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19C8-DBE8-45B8-B5E9-D816A5359FC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5338" y="3432779"/>
            <a:ext cx="32801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://scme-support.org</a:t>
            </a:r>
            <a:r>
              <a:rPr lang="en-US" sz="1600" dirty="0" smtClean="0">
                <a:hlinkClick r:id="rId2"/>
              </a:rPr>
              <a:t>/</a:t>
            </a:r>
            <a:endParaRPr lang="en-US" sz="1600" dirty="0" smtClean="0"/>
          </a:p>
          <a:p>
            <a:r>
              <a:rPr lang="en-US" sz="1600" dirty="0" smtClean="0">
                <a:hlinkClick r:id="rId3"/>
              </a:rPr>
              <a:t>http</a:t>
            </a:r>
            <a:r>
              <a:rPr lang="en-US" sz="1600" dirty="0">
                <a:hlinkClick r:id="rId3"/>
              </a:rPr>
              <a:t>://www.ivytech-mems.org</a:t>
            </a:r>
            <a:r>
              <a:rPr lang="en-US" sz="1600" dirty="0" smtClean="0">
                <a:hlinkClick r:id="rId3"/>
              </a:rPr>
              <a:t>/</a:t>
            </a:r>
            <a:endParaRPr lang="en-US" sz="1600" dirty="0" smtClean="0"/>
          </a:p>
          <a:p>
            <a:r>
              <a:rPr lang="en-US" sz="1600" dirty="0" smtClean="0">
                <a:hlinkClick r:id="rId4"/>
              </a:rPr>
              <a:t>http</a:t>
            </a:r>
            <a:r>
              <a:rPr lang="en-US" sz="1600" dirty="0">
                <a:hlinkClick r:id="rId4"/>
              </a:rPr>
              <a:t>://faculty.ivytech.edu/~abell118</a:t>
            </a:r>
            <a:r>
              <a:rPr lang="en-US" sz="1600" dirty="0" smtClean="0">
                <a:hlinkClick r:id="rId4"/>
              </a:rPr>
              <a:t>/</a:t>
            </a:r>
            <a:endParaRPr lang="en-US" sz="16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9130" y="4483218"/>
            <a:ext cx="419537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Andy Bell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Chair – Engineering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Ivy Tech Community College – Northeast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Phone: 260-481-2288  : Fax: 260-480-2052 : 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abell118@ivytech.edu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SDKB Technology Center, Room TC1240R, 3800 N. Anthony Blvd.,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Fort Wayne, IN 46805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1" descr="cid:image001.png@01D1E67B.74A41010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35" y="5753100"/>
            <a:ext cx="20002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52800" y="1981200"/>
            <a:ext cx="2282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Questions?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36055163"/>
      </p:ext>
    </p:extLst>
  </p:cSld>
  <p:clrMapOvr>
    <a:masterClrMapping/>
  </p:clrMapOvr>
  <p:transition>
    <p:strips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19C8-DBE8-45B8-B5E9-D816A5359FC6}" type="slidenum">
              <a:rPr lang="en-US" smtClean="0"/>
              <a:t>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480697"/>
            <a:ext cx="5181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Ivy Tech Community College is Indiana’s largest public postsecondary institution and the nation’s largest singly accredited statewide community college system. Ivy Tech serves nearly </a:t>
            </a:r>
            <a:r>
              <a:rPr lang="en-US" altLang="en-US" dirty="0" smtClean="0"/>
              <a:t>170,000 </a:t>
            </a:r>
            <a:r>
              <a:rPr lang="en-US" altLang="en-US" dirty="0"/>
              <a:t>students annually and has campuses throughout Indiana.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34363"/>
            <a:ext cx="303371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0"/>
            <a:ext cx="993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006600"/>
                </a:solidFill>
                <a:latin typeface="Times New Roman" pitchFamily="18" charset="0"/>
              </a:rPr>
              <a:t>Background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343" y="2209800"/>
            <a:ext cx="411837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offer Associates of Science degrees in:</a:t>
            </a:r>
          </a:p>
          <a:p>
            <a:endParaRPr lang="en-US" dirty="0" smtClean="0"/>
          </a:p>
          <a:p>
            <a:r>
              <a:rPr lang="en-US" dirty="0" smtClean="0"/>
              <a:t>Electrical Engineering Technology</a:t>
            </a:r>
          </a:p>
          <a:p>
            <a:r>
              <a:rPr lang="en-US" dirty="0" smtClean="0"/>
              <a:t>Mechanical Engineering </a:t>
            </a:r>
            <a:r>
              <a:rPr lang="en-US" dirty="0"/>
              <a:t>Technology</a:t>
            </a:r>
          </a:p>
          <a:p>
            <a:r>
              <a:rPr lang="en-US" dirty="0" smtClean="0"/>
              <a:t>Engineering Technology</a:t>
            </a:r>
          </a:p>
          <a:p>
            <a:r>
              <a:rPr lang="en-US" dirty="0" smtClean="0"/>
              <a:t>Engineering</a:t>
            </a:r>
          </a:p>
          <a:p>
            <a:r>
              <a:rPr lang="en-US" dirty="0" smtClean="0"/>
              <a:t>Nanotechnology</a:t>
            </a:r>
          </a:p>
          <a:p>
            <a:r>
              <a:rPr lang="en-US" dirty="0" smtClean="0"/>
              <a:t>Design Technology</a:t>
            </a:r>
          </a:p>
          <a:p>
            <a:endParaRPr lang="en-US" dirty="0"/>
          </a:p>
          <a:p>
            <a:r>
              <a:rPr lang="en-US" dirty="0" smtClean="0"/>
              <a:t>over 40 degree programs</a:t>
            </a:r>
          </a:p>
        </p:txBody>
      </p:sp>
    </p:spTree>
    <p:extLst>
      <p:ext uri="{BB962C8B-B14F-4D97-AF65-F5344CB8AC3E}">
        <p14:creationId xmlns:p14="http://schemas.microsoft.com/office/powerpoint/2010/main" val="1702764829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19C8-DBE8-45B8-B5E9-D816A5359FC6}" type="slidenum">
              <a:rPr lang="en-US" smtClean="0"/>
              <a:t>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480697"/>
            <a:ext cx="77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Ivy Tech </a:t>
            </a:r>
            <a:r>
              <a:rPr lang="en-US" altLang="en-US" dirty="0" smtClean="0"/>
              <a:t>started its associating with SCME in the Fall of 2012 and has been a Co-PI on </a:t>
            </a:r>
            <a:r>
              <a:rPr lang="en-US" dirty="0"/>
              <a:t>Southwest Center for Microsystem Education (SCME</a:t>
            </a:r>
            <a:r>
              <a:rPr lang="en-US" dirty="0" smtClean="0"/>
              <a:t>) NSF ATE Grant. We also have a NSF ATE small project grant for Microsystems Certification</a:t>
            </a:r>
            <a:endParaRPr lang="en-US" altLang="en-US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0"/>
            <a:ext cx="993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006600"/>
                </a:solidFill>
                <a:latin typeface="Times New Roman" pitchFamily="18" charset="0"/>
              </a:rPr>
              <a:t>Background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844903"/>
              </p:ext>
            </p:extLst>
          </p:nvPr>
        </p:nvGraphicFramePr>
        <p:xfrm>
          <a:off x="420427" y="1528777"/>
          <a:ext cx="5783136" cy="3408747"/>
        </p:xfrm>
        <a:graphic>
          <a:graphicData uri="http://schemas.openxmlformats.org/drawingml/2006/table">
            <a:tbl>
              <a:tblPr/>
              <a:tblGrid>
                <a:gridCol w="486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2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6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6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6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63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63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63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63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28349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MEMS Kits Implementation Plan                                                                                                                                                                                                                                                                IVY TECH (Fort Wayne &amp; Valparaiso)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9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349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MEMS Kit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ENGT 120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METC 111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METC 143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EECT 111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EECT 112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ENGR 251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ENGT 279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3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MEMS: Making Micro Machines Kit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8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Dynamic Cantilever Kit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8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Crystallography Kit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8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Pressure Sensor Model Kit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7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GeneChip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Model Kit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68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MEMS Innovators Kit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68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Lift-off Kit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68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Pressure Sensor Process Kit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83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LIGA Micromachining  Simulation Kit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68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Anisotropic Etch Kit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68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Rainbow Wafer Kit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6" name="Cantilever_Lab_Frequency (0)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65658" y="1219200"/>
            <a:ext cx="1955800" cy="1466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58" y="2752416"/>
            <a:ext cx="1950720" cy="1463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59" y="4215456"/>
            <a:ext cx="1955800" cy="1466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6887" y="5312974"/>
            <a:ext cx="2569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8"/>
              </a:rPr>
              <a:t>http://scme-support.org/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717646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19C8-DBE8-45B8-B5E9-D816A5359FC6}" type="slidenum">
              <a:rPr lang="en-US" smtClean="0"/>
              <a:t>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480697"/>
            <a:ext cx="8305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The Arduino is a small inexpensive  microcontroller board that allows for easy and popular (electronic) project development.</a:t>
            </a:r>
          </a:p>
          <a:p>
            <a:endParaRPr lang="en-US" altLang="en-US" dirty="0"/>
          </a:p>
          <a:p>
            <a:r>
              <a:rPr lang="en-US" altLang="en-US" dirty="0"/>
              <a:t> A </a:t>
            </a:r>
            <a:r>
              <a:rPr lang="en-US" altLang="en-US" dirty="0" smtClean="0"/>
              <a:t>microcontroller </a:t>
            </a:r>
            <a:r>
              <a:rPr lang="en-US" altLang="en-US" dirty="0"/>
              <a:t>typically includes, I/O, memory and a microprocessor. It is sort of a mini microprocessor board.</a:t>
            </a:r>
          </a:p>
          <a:p>
            <a:endParaRPr lang="en-US" altLang="en-US" dirty="0"/>
          </a:p>
          <a:p>
            <a:r>
              <a:rPr lang="en-US" altLang="en-US" dirty="0"/>
              <a:t> The Arduino is built to accept daughter boards called Shields and there exists many commercially available shield that you can stack onto your Arduino boards.</a:t>
            </a:r>
          </a:p>
          <a:p>
            <a:endParaRPr lang="en-US" altLang="en-US" dirty="0"/>
          </a:p>
          <a:p>
            <a:r>
              <a:rPr lang="en-US" altLang="en-US" dirty="0"/>
              <a:t> One of the most common shields is called a prototype shield and it allow the user to develop their own electronics.</a:t>
            </a:r>
          </a:p>
          <a:p>
            <a:endParaRPr lang="en-US" altLang="en-US" dirty="0"/>
          </a:p>
          <a:p>
            <a:r>
              <a:rPr lang="en-US" altLang="en-US" dirty="0"/>
              <a:t> The Arduino can be programmed with simple free open source code or even high level or graphically based languages like LabView</a:t>
            </a:r>
            <a:r>
              <a:rPr lang="en-US" altLang="en-US" dirty="0" smtClean="0"/>
              <a:t>.</a:t>
            </a:r>
          </a:p>
          <a:p>
            <a:endParaRPr lang="en-US" altLang="en-US" dirty="0"/>
          </a:p>
          <a:p>
            <a:r>
              <a:rPr lang="en-US" altLang="en-US" dirty="0"/>
              <a:t>2 - https://www.arduino.cc/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0"/>
            <a:ext cx="15547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1" dirty="0" smtClean="0">
                <a:solidFill>
                  <a:srgbClr val="006600"/>
                </a:solidFill>
                <a:latin typeface="Times New Roman" pitchFamily="18" charset="0"/>
              </a:rPr>
              <a:t>What is an Arduino?</a:t>
            </a:r>
            <a:endParaRPr lang="en-US" altLang="en-US" sz="1200" b="1" dirty="0">
              <a:solidFill>
                <a:srgbClr val="0066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364760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19C8-DBE8-45B8-B5E9-D816A5359FC6}" type="slidenum">
              <a:rPr lang="en-US" smtClean="0"/>
              <a:t>5</a:t>
            </a:fld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0"/>
            <a:ext cx="15547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1" dirty="0" smtClean="0">
                <a:solidFill>
                  <a:srgbClr val="006600"/>
                </a:solidFill>
                <a:latin typeface="Times New Roman" pitchFamily="18" charset="0"/>
              </a:rPr>
              <a:t>What is an Arduino?</a:t>
            </a:r>
            <a:endParaRPr lang="en-US" altLang="en-US" sz="1200" b="1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288" y="417992"/>
            <a:ext cx="2897833" cy="3477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64" y="914400"/>
            <a:ext cx="2143410" cy="15273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491021"/>
            <a:ext cx="1932333" cy="15192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22498" y="4950540"/>
            <a:ext cx="251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https://www.arduino.cc/</a:t>
            </a:r>
            <a:endParaRPr lang="en-US" alt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812215"/>
            <a:ext cx="1605176" cy="1605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6809" y="2613575"/>
            <a:ext cx="1378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Arduino Uno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23741" y="3997011"/>
            <a:ext cx="1740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Prototype Shield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90600" y="5417391"/>
            <a:ext cx="2403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Arduino Shield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09497" y="4053633"/>
            <a:ext cx="2710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 source Arduino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282618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19C8-DBE8-45B8-B5E9-D816A5359FC6}" type="slidenum">
              <a:rPr lang="en-US" smtClean="0"/>
              <a:t>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480697"/>
            <a:ext cx="8534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LabView is graphical based programming language developed by National Instruments and used extensively in industry.</a:t>
            </a:r>
          </a:p>
          <a:p>
            <a:endParaRPr lang="en-US" altLang="en-US" dirty="0"/>
          </a:p>
          <a:p>
            <a:r>
              <a:rPr lang="en-US" altLang="en-US" dirty="0"/>
              <a:t> LabView program are called "vi" programs and typically include a block diagram type of program that is programmed via block interconnections of various functional blocks.</a:t>
            </a:r>
          </a:p>
          <a:p>
            <a:endParaRPr lang="en-US" altLang="en-US" dirty="0"/>
          </a:p>
          <a:p>
            <a:r>
              <a:rPr lang="en-US" altLang="en-US" dirty="0"/>
              <a:t> LabView program also have a </a:t>
            </a:r>
            <a:r>
              <a:rPr lang="en-US" altLang="en-US" dirty="0" err="1"/>
              <a:t>gui</a:t>
            </a:r>
            <a:r>
              <a:rPr lang="en-US" altLang="en-US" dirty="0"/>
              <a:t> interface window that can be designed to allow users to view the data and control the programs.</a:t>
            </a:r>
          </a:p>
          <a:p>
            <a:endParaRPr lang="en-US" altLang="en-US" dirty="0"/>
          </a:p>
          <a:p>
            <a:r>
              <a:rPr lang="en-US" altLang="en-US" dirty="0"/>
              <a:t> LabView programs can be executed on computers with LabView installed or compiled and run as standalone programs. To create an executable program you must have a compiler.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0"/>
            <a:ext cx="14004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1" dirty="0" smtClean="0">
                <a:solidFill>
                  <a:srgbClr val="006600"/>
                </a:solidFill>
                <a:latin typeface="Times New Roman" pitchFamily="18" charset="0"/>
              </a:rPr>
              <a:t>What is LabView?</a:t>
            </a:r>
            <a:endParaRPr lang="en-US" altLang="en-US" sz="1200" b="1" dirty="0">
              <a:solidFill>
                <a:srgbClr val="0066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168804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177" y="906160"/>
            <a:ext cx="7315200" cy="448198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19C8-DBE8-45B8-B5E9-D816A5359FC6}" type="slidenum">
              <a:rPr lang="en-US" smtClean="0"/>
              <a:t>7</a:t>
            </a:fld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0"/>
            <a:ext cx="14004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1" dirty="0" smtClean="0">
                <a:solidFill>
                  <a:srgbClr val="006600"/>
                </a:solidFill>
                <a:latin typeface="Times New Roman" pitchFamily="18" charset="0"/>
              </a:rPr>
              <a:t>What is LabView?</a:t>
            </a:r>
            <a:endParaRPr lang="en-US" altLang="en-US" sz="1200" b="1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753" y="379477"/>
            <a:ext cx="2570666" cy="26276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770" y="417008"/>
            <a:ext cx="3044286" cy="281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887" y="3408260"/>
            <a:ext cx="3538537" cy="24461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7187" y="384182"/>
            <a:ext cx="1827181" cy="29381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312" y="5251963"/>
            <a:ext cx="87136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www.ni.com/en-us/support/downloads/software-products/download.labview.html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70969" y="5899532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800-433-3488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905322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19C8-DBE8-45B8-B5E9-D816A5359FC6}" type="slidenum">
              <a:rPr lang="en-US" smtClean="0"/>
              <a:t>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480697"/>
            <a:ext cx="838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smtClean="0"/>
              <a:t>Design and build electronic kits that could be used in tandem with the SCME</a:t>
            </a:r>
            <a:r>
              <a:rPr lang="en-US" altLang="en-US" baseline="30000" dirty="0" smtClean="0"/>
              <a:t>3</a:t>
            </a:r>
            <a:r>
              <a:rPr lang="en-US" altLang="en-US" dirty="0" smtClean="0"/>
              <a:t> kits.</a:t>
            </a:r>
            <a:endParaRPr lang="en-US" altLang="en-US" dirty="0"/>
          </a:p>
          <a:p>
            <a:endParaRPr lang="en-US" altLang="en-US" dirty="0" smtClean="0"/>
          </a:p>
          <a:p>
            <a:r>
              <a:rPr lang="en-US" altLang="en-US" dirty="0" smtClean="0"/>
              <a:t>These new kits should focus on cost and maximize </a:t>
            </a:r>
          </a:p>
          <a:p>
            <a:r>
              <a:rPr lang="en-US" altLang="en-US" dirty="0" smtClean="0"/>
              <a:t>student learning</a:t>
            </a:r>
          </a:p>
          <a:p>
            <a:endParaRPr lang="en-US" altLang="en-US" dirty="0"/>
          </a:p>
          <a:p>
            <a:r>
              <a:rPr lang="en-US" altLang="en-US" dirty="0" smtClean="0"/>
              <a:t>New kits should be developed by student workers</a:t>
            </a:r>
          </a:p>
          <a:p>
            <a:endParaRPr lang="en-US" altLang="en-US" dirty="0"/>
          </a:p>
          <a:p>
            <a:r>
              <a:rPr lang="en-US" altLang="en-US" dirty="0" smtClean="0"/>
              <a:t>Should be based on Arduino UNO, LabView and </a:t>
            </a:r>
          </a:p>
          <a:p>
            <a:r>
              <a:rPr lang="en-US" altLang="en-US" dirty="0" smtClean="0"/>
              <a:t>SCME kits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0"/>
            <a:ext cx="11088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1" dirty="0" smtClean="0">
                <a:solidFill>
                  <a:srgbClr val="006600"/>
                </a:solidFill>
                <a:latin typeface="Times New Roman" pitchFamily="18" charset="0"/>
              </a:rPr>
              <a:t>Our Projects?</a:t>
            </a:r>
            <a:endParaRPr lang="en-US" altLang="en-US" sz="1200" b="1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849" y="5943600"/>
            <a:ext cx="2435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3 - http://scme-nm.org/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21" y="3129054"/>
            <a:ext cx="3752728" cy="28145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990600"/>
            <a:ext cx="2514600" cy="23635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617" y="3474289"/>
            <a:ext cx="340042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01543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19C8-DBE8-45B8-B5E9-D816A5359FC6}" type="slidenum">
              <a:rPr lang="en-US" smtClean="0"/>
              <a:t>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480697"/>
            <a:ext cx="838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dirty="0" smtClean="0"/>
              <a:t>First up the Pressure Sensor kit =&gt; </a:t>
            </a:r>
            <a:r>
              <a:rPr lang="it-IT" sz="1600" b="1" i="1" dirty="0" smtClean="0"/>
              <a:t>Modeling </a:t>
            </a:r>
            <a:r>
              <a:rPr lang="it-IT" sz="1600" b="1" i="1" dirty="0"/>
              <a:t>a Micro Pressure Sensor </a:t>
            </a:r>
            <a:r>
              <a:rPr lang="it-IT" sz="1600" b="1" i="1" dirty="0" smtClean="0"/>
              <a:t>Kit</a:t>
            </a:r>
            <a:endParaRPr lang="en-US" altLang="en-US" sz="1600" b="1" i="1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0"/>
            <a:ext cx="11088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1" dirty="0" smtClean="0">
                <a:solidFill>
                  <a:srgbClr val="006600"/>
                </a:solidFill>
                <a:latin typeface="Times New Roman" pitchFamily="18" charset="0"/>
              </a:rPr>
              <a:t>Our Projects?</a:t>
            </a:r>
            <a:endParaRPr lang="en-US" altLang="en-US" sz="1200" b="1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pic>
        <p:nvPicPr>
          <p:cNvPr id="5" name="Picture 4" descr="C:\Users\Laptop1\Dropbox\Camera Uploads\2014-10-09 13.34.0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" t="21114" r="2003" b="20585"/>
          <a:stretch/>
        </p:blipFill>
        <p:spPr bwMode="auto">
          <a:xfrm rot="5400000">
            <a:off x="874501" y="975404"/>
            <a:ext cx="1818948" cy="18915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011705"/>
            <a:ext cx="4103231" cy="2299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557" y="3075576"/>
            <a:ext cx="3504874" cy="29624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523685"/>
            <a:ext cx="2971800" cy="191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10546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734</Words>
  <Application>Microsoft Office PowerPoint</Application>
  <PresentationFormat>On-screen Show (4:3)</PresentationFormat>
  <Paragraphs>228</Paragraphs>
  <Slides>12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Lucida Grande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Ivy Tech Community College - Northeast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Bell</dc:creator>
  <cp:lastModifiedBy>Andrew Bell</cp:lastModifiedBy>
  <cp:revision>45</cp:revision>
  <cp:lastPrinted>2013-12-12T23:03:36Z</cp:lastPrinted>
  <dcterms:created xsi:type="dcterms:W3CDTF">2013-10-17T15:08:29Z</dcterms:created>
  <dcterms:modified xsi:type="dcterms:W3CDTF">2019-07-22T15:41:50Z</dcterms:modified>
</cp:coreProperties>
</file>